
<file path=[Content_Types].xml><?xml version="1.0" encoding="utf-8"?>
<Types xmlns="http://schemas.openxmlformats.org/package/2006/content-types">
  <Default Extension="fntdata" ContentType="application/x-fontdata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7"/>
  </p:notesMasterIdLst>
  <p:sldIdLst>
    <p:sldId id="256" r:id="rId2"/>
    <p:sldId id="259" r:id="rId3"/>
    <p:sldId id="316" r:id="rId4"/>
    <p:sldId id="315" r:id="rId5"/>
    <p:sldId id="309" r:id="rId6"/>
    <p:sldId id="310" r:id="rId7"/>
    <p:sldId id="312" r:id="rId8"/>
    <p:sldId id="311" r:id="rId9"/>
    <p:sldId id="314" r:id="rId10"/>
    <p:sldId id="330" r:id="rId11"/>
    <p:sldId id="317" r:id="rId12"/>
    <p:sldId id="318" r:id="rId13"/>
    <p:sldId id="319" r:id="rId14"/>
    <p:sldId id="320" r:id="rId15"/>
    <p:sldId id="321" r:id="rId16"/>
    <p:sldId id="322" r:id="rId17"/>
    <p:sldId id="323" r:id="rId18"/>
    <p:sldId id="324" r:id="rId19"/>
    <p:sldId id="334" r:id="rId20"/>
    <p:sldId id="325" r:id="rId21"/>
    <p:sldId id="326" r:id="rId22"/>
    <p:sldId id="329" r:id="rId23"/>
    <p:sldId id="332" r:id="rId24"/>
    <p:sldId id="331" r:id="rId25"/>
    <p:sldId id="333" r:id="rId26"/>
  </p:sldIdLst>
  <p:sldSz cx="9144000" cy="5143500" type="screen16x9"/>
  <p:notesSz cx="6858000" cy="9144000"/>
  <p:embeddedFontLst>
    <p:embeddedFont>
      <p:font typeface="Assistant" pitchFamily="2" charset="-79"/>
      <p:regular r:id="rId28"/>
      <p:bold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Lexend Deca" pitchFamily="2" charset="77"/>
      <p:regular r:id="rId34"/>
      <p:bold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54E8FED-64F8-4857-BE82-B6C01240A5FD}">
  <a:tblStyle styleId="{F54E8FED-64F8-4857-BE82-B6C01240A5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631"/>
    <p:restoredTop sz="94789"/>
  </p:normalViewPr>
  <p:slideViewPr>
    <p:cSldViewPr snapToGrid="0">
      <p:cViewPr varScale="1">
        <p:scale>
          <a:sx n="156" d="100"/>
          <a:sy n="156" d="100"/>
        </p:scale>
        <p:origin x="2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8c5496bd49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8c5496bd49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405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72075" y="1343675"/>
            <a:ext cx="4041900" cy="179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000" b="1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172075" y="3222175"/>
            <a:ext cx="3399900" cy="6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2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1">
  <p:cSld name="CUSTOM_1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7"/>
          <p:cNvSpPr txBox="1">
            <a:spLocks noGrp="1"/>
          </p:cNvSpPr>
          <p:nvPr>
            <p:ph type="title"/>
          </p:nvPr>
        </p:nvSpPr>
        <p:spPr>
          <a:xfrm>
            <a:off x="720000" y="1554750"/>
            <a:ext cx="1777800" cy="1017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7"/>
          <p:cNvSpPr txBox="1">
            <a:spLocks noGrp="1"/>
          </p:cNvSpPr>
          <p:nvPr>
            <p:ph type="title" idx="2"/>
          </p:nvPr>
        </p:nvSpPr>
        <p:spPr>
          <a:xfrm>
            <a:off x="720000" y="2571750"/>
            <a:ext cx="2323800" cy="124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Assistant"/>
                <a:ea typeface="Assistant"/>
                <a:cs typeface="Assistant"/>
                <a:sym typeface="Assistan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Assistant"/>
                <a:ea typeface="Assistant"/>
                <a:cs typeface="Assistant"/>
                <a:sym typeface="Assistan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Assistant"/>
                <a:ea typeface="Assistant"/>
                <a:cs typeface="Assistant"/>
                <a:sym typeface="Assistan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Assistant"/>
                <a:ea typeface="Assistant"/>
                <a:cs typeface="Assistant"/>
                <a:sym typeface="Assistan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Assistant"/>
                <a:ea typeface="Assistant"/>
                <a:cs typeface="Assistant"/>
                <a:sym typeface="Assistan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Assistant"/>
                <a:ea typeface="Assistant"/>
                <a:cs typeface="Assistant"/>
                <a:sym typeface="Assistan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Assistant"/>
                <a:ea typeface="Assistant"/>
                <a:cs typeface="Assistant"/>
                <a:sym typeface="Assistan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 b="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7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3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867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title" idx="2"/>
          </p:nvPr>
        </p:nvSpPr>
        <p:spPr>
          <a:xfrm>
            <a:off x="5711525" y="1757900"/>
            <a:ext cx="2109000" cy="35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title" idx="3"/>
          </p:nvPr>
        </p:nvSpPr>
        <p:spPr>
          <a:xfrm>
            <a:off x="5711525" y="2115250"/>
            <a:ext cx="21090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title" idx="4" hasCustomPrompt="1"/>
          </p:nvPr>
        </p:nvSpPr>
        <p:spPr>
          <a:xfrm>
            <a:off x="4893100" y="1962000"/>
            <a:ext cx="690300" cy="39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solidFill>
                  <a:srgbClr val="20C8C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19" name="Google Shape;19;p4"/>
          <p:cNvSpPr txBox="1">
            <a:spLocks noGrp="1"/>
          </p:cNvSpPr>
          <p:nvPr>
            <p:ph type="title" idx="5"/>
          </p:nvPr>
        </p:nvSpPr>
        <p:spPr>
          <a:xfrm>
            <a:off x="5711525" y="3227825"/>
            <a:ext cx="2109000" cy="35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 idx="6"/>
          </p:nvPr>
        </p:nvSpPr>
        <p:spPr>
          <a:xfrm>
            <a:off x="5711525" y="3603575"/>
            <a:ext cx="21090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 idx="7" hasCustomPrompt="1"/>
          </p:nvPr>
        </p:nvSpPr>
        <p:spPr>
          <a:xfrm>
            <a:off x="4893100" y="3448638"/>
            <a:ext cx="690300" cy="39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solidFill>
                  <a:srgbClr val="20C8C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2" name="Google Shape;22;p4"/>
          <p:cNvSpPr txBox="1">
            <a:spLocks noGrp="1"/>
          </p:cNvSpPr>
          <p:nvPr>
            <p:ph type="title" idx="8"/>
          </p:nvPr>
        </p:nvSpPr>
        <p:spPr>
          <a:xfrm>
            <a:off x="2144600" y="1757900"/>
            <a:ext cx="2155500" cy="35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title" idx="9"/>
          </p:nvPr>
        </p:nvSpPr>
        <p:spPr>
          <a:xfrm>
            <a:off x="2144600" y="2133650"/>
            <a:ext cx="21555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title" idx="13" hasCustomPrompt="1"/>
          </p:nvPr>
        </p:nvSpPr>
        <p:spPr>
          <a:xfrm>
            <a:off x="1323475" y="1962000"/>
            <a:ext cx="690300" cy="39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solidFill>
                  <a:srgbClr val="20C8C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25" name="Google Shape;25;p4"/>
          <p:cNvSpPr txBox="1">
            <a:spLocks noGrp="1"/>
          </p:cNvSpPr>
          <p:nvPr>
            <p:ph type="title" idx="14"/>
          </p:nvPr>
        </p:nvSpPr>
        <p:spPr>
          <a:xfrm>
            <a:off x="2144600" y="3207575"/>
            <a:ext cx="2109000" cy="39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title" idx="15"/>
          </p:nvPr>
        </p:nvSpPr>
        <p:spPr>
          <a:xfrm>
            <a:off x="2144600" y="3603575"/>
            <a:ext cx="21090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 idx="16" hasCustomPrompt="1"/>
          </p:nvPr>
        </p:nvSpPr>
        <p:spPr>
          <a:xfrm>
            <a:off x="1323475" y="3448638"/>
            <a:ext cx="690300" cy="396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solidFill>
                  <a:srgbClr val="20C8C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867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1"/>
          </p:nvPr>
        </p:nvSpPr>
        <p:spPr>
          <a:xfrm>
            <a:off x="720000" y="1969000"/>
            <a:ext cx="6392400" cy="259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0C8C8"/>
              </a:buClr>
              <a:buSzPts val="1600"/>
              <a:buChar char="●"/>
              <a:defRPr/>
            </a:lvl1pPr>
            <a:lvl2pPr marL="914400" lvl="1" indent="-330200">
              <a:spcBef>
                <a:spcPts val="500"/>
              </a:spcBef>
              <a:spcAft>
                <a:spcPts val="0"/>
              </a:spcAft>
              <a:buSzPts val="1600"/>
              <a:buChar char="○"/>
              <a:defRPr/>
            </a:lvl2pPr>
            <a:lvl3pPr marL="1371600" lvl="2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marL="1828800" lvl="3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marL="2286000" lvl="4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marL="2743200" lvl="5" indent="-33020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marL="3200400" lvl="6" indent="-33020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marL="3657600" lvl="7" indent="-33020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marL="4114800" lvl="8" indent="-33020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9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ctrTitle"/>
          </p:nvPr>
        </p:nvSpPr>
        <p:spPr>
          <a:xfrm>
            <a:off x="720000" y="1230600"/>
            <a:ext cx="3479100" cy="268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000" b="1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2">
  <p:cSld name="CUSTOM_10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8520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">
  <p:cSld name="CUSTOM_7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title"/>
          </p:nvPr>
        </p:nvSpPr>
        <p:spPr>
          <a:xfrm>
            <a:off x="3832200" y="540000"/>
            <a:ext cx="45918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8"/>
          <p:cNvSpPr txBox="1">
            <a:spLocks noGrp="1"/>
          </p:cNvSpPr>
          <p:nvPr>
            <p:ph type="title"/>
          </p:nvPr>
        </p:nvSpPr>
        <p:spPr>
          <a:xfrm>
            <a:off x="3168000" y="1663300"/>
            <a:ext cx="2808000" cy="755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50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body" idx="1"/>
          </p:nvPr>
        </p:nvSpPr>
        <p:spPr>
          <a:xfrm>
            <a:off x="2830800" y="2647986"/>
            <a:ext cx="3482400" cy="832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9"/>
          <p:cNvSpPr txBox="1">
            <a:spLocks noGrp="1"/>
          </p:cNvSpPr>
          <p:nvPr>
            <p:ph type="title"/>
          </p:nvPr>
        </p:nvSpPr>
        <p:spPr>
          <a:xfrm>
            <a:off x="4800900" y="3111588"/>
            <a:ext cx="3157800" cy="34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title" idx="2"/>
          </p:nvPr>
        </p:nvSpPr>
        <p:spPr>
          <a:xfrm>
            <a:off x="4800900" y="1686922"/>
            <a:ext cx="3157800" cy="125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2000" b="0">
                <a:latin typeface="Assistant"/>
                <a:ea typeface="Assistant"/>
                <a:cs typeface="Assistant"/>
                <a:sym typeface="Assistan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>
            <a:endParaRPr/>
          </a:p>
        </p:txBody>
      </p:sp>
      <p:sp>
        <p:nvSpPr>
          <p:cNvPr id="98" name="Google Shape;98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00626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7704000" cy="47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Lexend Deca"/>
              <a:buNone/>
              <a:defRPr sz="3000" b="1">
                <a:solidFill>
                  <a:srgbClr val="FFFFFF"/>
                </a:solidFill>
                <a:latin typeface="Lexend Deca"/>
                <a:ea typeface="Lexend Deca"/>
                <a:cs typeface="Lexend Deca"/>
                <a:sym typeface="Lexend Deca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517600"/>
            <a:ext cx="7704000" cy="305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●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ssistant"/>
              <a:buChar char="○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600"/>
              <a:buFont typeface="Assistant"/>
              <a:buChar char="■"/>
              <a:defRPr sz="1600">
                <a:solidFill>
                  <a:srgbClr val="FFFFFF"/>
                </a:solidFill>
                <a:latin typeface="Assistant"/>
                <a:ea typeface="Assistant"/>
                <a:cs typeface="Assistant"/>
                <a:sym typeface="Assistan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9" r:id="rId4"/>
    <p:sldLayoutId id="2147483661" r:id="rId5"/>
    <p:sldLayoutId id="2147483662" r:id="rId6"/>
    <p:sldLayoutId id="2147483664" r:id="rId7"/>
    <p:sldLayoutId id="2147483665" r:id="rId8"/>
    <p:sldLayoutId id="2147483669" r:id="rId9"/>
    <p:sldLayoutId id="2147483673" r:id="rId10"/>
    <p:sldLayoutId id="2147483677" r:id="rId11"/>
    <p:sldLayoutId id="2147483678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9/ICASSP.2014.6853678" TargetMode="External"/><Relationship Id="rId7" Type="http://schemas.openxmlformats.org/officeDocument/2006/relationships/hyperlink" Target="https://doi.org/10.1080/09298210500124208" TargetMode="External"/><Relationship Id="rId2" Type="http://schemas.openxmlformats.org/officeDocument/2006/relationships/hyperlink" Target="https://citeseerx.ist.psu.edu/document?repid=rep1&amp;type=pdf&amp;doi=0083e2861d97841e0a27e22c12834053d7259c23" TargetMode="Externa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i.org/10.1007/3-540-47873-6_26" TargetMode="External"/><Relationship Id="rId5" Type="http://schemas.openxmlformats.org/officeDocument/2006/relationships/hyperlink" Target="https://doi.org/10.1080/09298215.2014.925939" TargetMode="External"/><Relationship Id="rId4" Type="http://schemas.openxmlformats.org/officeDocument/2006/relationships/hyperlink" Target="https://doi.org/10.25080/Majora-7b98e3ed-003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5"/>
          <p:cNvSpPr txBox="1">
            <a:spLocks noGrp="1"/>
          </p:cNvSpPr>
          <p:nvPr>
            <p:ph type="ctrTitle"/>
          </p:nvPr>
        </p:nvSpPr>
        <p:spPr>
          <a:xfrm>
            <a:off x="1019675" y="1046275"/>
            <a:ext cx="7005818" cy="1797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sz="2800" dirty="0"/>
              <a:t>Effects of Gesture on Intonation in Clarinet Recordings</a:t>
            </a:r>
            <a:br>
              <a:rPr lang="en-CA" sz="2800" dirty="0"/>
            </a:br>
            <a:br>
              <a:rPr lang="en-CA" sz="2800" dirty="0"/>
            </a:br>
            <a:r>
              <a:rPr lang="en-CA" sz="1800" i="1" dirty="0"/>
              <a:t>MUMT620 Assignment 2</a:t>
            </a:r>
            <a:endParaRPr sz="2800" i="1" dirty="0">
              <a:latin typeface="Lexend Deca"/>
              <a:ea typeface="Lexend Deca"/>
              <a:cs typeface="Lexend Deca"/>
              <a:sym typeface="Lexend Deca"/>
            </a:endParaRPr>
          </a:p>
        </p:txBody>
      </p:sp>
      <p:sp>
        <p:nvSpPr>
          <p:cNvPr id="146" name="Google Shape;146;p35"/>
          <p:cNvSpPr txBox="1">
            <a:spLocks noGrp="1"/>
          </p:cNvSpPr>
          <p:nvPr>
            <p:ph type="subTitle" idx="1"/>
          </p:nvPr>
        </p:nvSpPr>
        <p:spPr>
          <a:xfrm>
            <a:off x="1019675" y="2924776"/>
            <a:ext cx="3399900" cy="66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CA" dirty="0"/>
              <a:t>Lucas March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CCFB-6E86-B413-55CC-A56881F94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Intonation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2ED71-BAF9-5A7F-2240-70EA625EC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724237"/>
            <a:ext cx="4439141" cy="2599800"/>
          </a:xfrm>
        </p:spPr>
        <p:txBody>
          <a:bodyPr anchor="t"/>
          <a:lstStyle/>
          <a:p>
            <a:r>
              <a:rPr lang="en-CA" dirty="0"/>
              <a:t>AMPACT analyzes monophonic performance data.</a:t>
            </a:r>
            <a:r>
              <a:rPr lang="en-CA" baseline="30000" dirty="0"/>
              <a:t>3</a:t>
            </a:r>
            <a:endParaRPr lang="en-CA" dirty="0"/>
          </a:p>
          <a:p>
            <a:r>
              <a:rPr lang="en-CA" dirty="0"/>
              <a:t>Utilizes score (MIDI) information to estimate note onsets and offsets.</a:t>
            </a:r>
            <a:r>
              <a:rPr lang="en-CA" baseline="30000" dirty="0"/>
              <a:t>1</a:t>
            </a:r>
            <a:endParaRPr lang="en-CA" dirty="0"/>
          </a:p>
          <a:p>
            <a:r>
              <a:rPr lang="en-CA" dirty="0"/>
              <a:t>Extracts performance parameters such as inter-onset intervals, tempo, dynamic levels, mean frequency, interval sizes, and vibrato characteristics.</a:t>
            </a:r>
          </a:p>
          <a:p>
            <a:r>
              <a:rPr lang="en-CA" dirty="0"/>
              <a:t>Enables statistical comparisons of different performances of the same musical material.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63EABAB-6DA3-3C6E-9A99-334E89506A3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03330" y="1408039"/>
            <a:ext cx="2820670" cy="32321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210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3F96-0C16-6E31-77F2-6F47363AD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821" y="2193900"/>
            <a:ext cx="5350358" cy="755700"/>
          </a:xfrm>
        </p:spPr>
        <p:txBody>
          <a:bodyPr/>
          <a:lstStyle/>
          <a:p>
            <a:r>
              <a:rPr lang="en-US" dirty="0"/>
              <a:t>Methods</a:t>
            </a:r>
          </a:p>
        </p:txBody>
      </p:sp>
    </p:spTree>
    <p:extLst>
      <p:ext uri="{BB962C8B-B14F-4D97-AF65-F5344CB8AC3E}">
        <p14:creationId xmlns:p14="http://schemas.microsoft.com/office/powerpoint/2010/main" val="332707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A7986-40EA-0017-A97C-C3BEEAE56E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7AB0A-F3C9-B7D7-D634-C0ED31D6D1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en-US" dirty="0"/>
              <a:t>8 videos</a:t>
            </a:r>
          </a:p>
          <a:p>
            <a:pPr lvl="1"/>
            <a:r>
              <a:rPr lang="en-US" dirty="0"/>
              <a:t>5 standing</a:t>
            </a:r>
          </a:p>
          <a:p>
            <a:pPr lvl="1"/>
            <a:r>
              <a:rPr lang="en-US" dirty="0"/>
              <a:t>3 seated</a:t>
            </a:r>
          </a:p>
          <a:p>
            <a:pPr lvl="1"/>
            <a:r>
              <a:rPr lang="en-US" dirty="0"/>
              <a:t>5 performers</a:t>
            </a:r>
          </a:p>
          <a:p>
            <a:pPr marL="584200" lvl="1" indent="0">
              <a:buNone/>
            </a:pPr>
            <a:endParaRPr lang="en-US" dirty="0"/>
          </a:p>
        </p:txBody>
      </p:sp>
      <p:pic>
        <p:nvPicPr>
          <p:cNvPr id="4" name="Brahms uprigth 003">
            <a:hlinkClick r:id="" action="ppaction://media"/>
            <a:extLst>
              <a:ext uri="{FF2B5EF4-FFF2-40B4-BE49-F238E27FC236}">
                <a16:creationId xmlns:a16="http://schemas.microsoft.com/office/drawing/2014/main" id="{09C36B95-3D75-FDB8-F0D6-EB6E9EAEE3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06700" y="1289388"/>
            <a:ext cx="3936683" cy="2952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328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61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57A52-1C7C-54B4-D976-41D284626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540000"/>
            <a:ext cx="5228413" cy="477600"/>
          </a:xfrm>
        </p:spPr>
        <p:txBody>
          <a:bodyPr/>
          <a:lstStyle/>
          <a:p>
            <a:r>
              <a:rPr lang="en-US" dirty="0"/>
              <a:t>Fundamental Frequency Estimation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2E508-BFB5-86A3-B07D-87DE64E049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9999" y="1814996"/>
            <a:ext cx="6392400" cy="2599800"/>
          </a:xfrm>
        </p:spPr>
        <p:txBody>
          <a:bodyPr anchor="t"/>
          <a:lstStyle/>
          <a:p>
            <a:r>
              <a:rPr lang="en-CA" b="1" dirty="0"/>
              <a:t>Algorithm</a:t>
            </a:r>
          </a:p>
          <a:p>
            <a:pPr lvl="1"/>
            <a:r>
              <a:rPr lang="en-CA" dirty="0" err="1"/>
              <a:t>pYIN</a:t>
            </a:r>
            <a:r>
              <a:rPr lang="en-CA" dirty="0"/>
              <a:t>: A modification of the widely-used YIN algorithm for fundamental frequency (F0) estimation.</a:t>
            </a:r>
            <a:r>
              <a:rPr lang="en-CA" baseline="30000" dirty="0"/>
              <a:t>4</a:t>
            </a:r>
            <a:endParaRPr lang="en-CA" dirty="0"/>
          </a:p>
          <a:p>
            <a:r>
              <a:rPr lang="en-CA" b="1" dirty="0"/>
              <a:t>Stage 1</a:t>
            </a:r>
            <a:endParaRPr lang="en-CA" dirty="0"/>
          </a:p>
          <a:p>
            <a:pPr marL="742950" lvl="1" indent="-285750"/>
            <a:r>
              <a:rPr lang="en-CA" dirty="0"/>
              <a:t>Outputs multiple pitch candidates with associated probabilities.</a:t>
            </a:r>
          </a:p>
          <a:p>
            <a:pPr marL="742950" lvl="1" indent="-285750"/>
            <a:r>
              <a:rPr lang="en-CA" dirty="0"/>
              <a:t>Probabilities derived from a prior distribution on YIN's threshold parameter.</a:t>
            </a:r>
          </a:p>
          <a:p>
            <a:r>
              <a:rPr lang="en-CA" b="1" dirty="0"/>
              <a:t>Stage 2 </a:t>
            </a:r>
          </a:p>
          <a:p>
            <a:pPr lvl="1"/>
            <a:r>
              <a:rPr lang="en-CA" dirty="0"/>
              <a:t>Utilizes a hidden Markov model and Viterbi decoding</a:t>
            </a:r>
          </a:p>
          <a:p>
            <a:pPr lvl="1"/>
            <a:r>
              <a:rPr lang="en-CA" dirty="0"/>
              <a:t>Enhances the pitch track based on probabilities.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3299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20544-A49A-553C-AC1E-B715D9B72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BE7C83-850B-2A54-C094-FB2C959E12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393647"/>
            <a:ext cx="6392400" cy="2599800"/>
          </a:xfrm>
        </p:spPr>
        <p:txBody>
          <a:bodyPr anchor="t"/>
          <a:lstStyle/>
          <a:p>
            <a:r>
              <a:rPr lang="en-US" dirty="0"/>
              <a:t>Spectrogram Calculation</a:t>
            </a:r>
          </a:p>
          <a:p>
            <a:pPr lvl="1"/>
            <a:r>
              <a:rPr lang="en-CA" dirty="0"/>
              <a:t>using </a:t>
            </a:r>
            <a:r>
              <a:rPr lang="en-CA" dirty="0" err="1"/>
              <a:t>librosa's</a:t>
            </a:r>
            <a:r>
              <a:rPr lang="en-CA" dirty="0"/>
              <a:t> Short-Time Fourier Transform (STFT) method</a:t>
            </a:r>
            <a:r>
              <a:rPr lang="en-CA" baseline="30000" dirty="0"/>
              <a:t>5</a:t>
            </a:r>
            <a:endParaRPr lang="en-CA" dirty="0"/>
          </a:p>
          <a:p>
            <a:pPr lvl="1"/>
            <a:r>
              <a:rPr lang="en-CA" dirty="0"/>
              <a:t>Extract pitch candidates and magnitudes using </a:t>
            </a:r>
            <a:r>
              <a:rPr lang="en-CA" dirty="0" err="1"/>
              <a:t>pYIN</a:t>
            </a:r>
            <a:endParaRPr lang="en-CA" dirty="0"/>
          </a:p>
          <a:p>
            <a:r>
              <a:rPr lang="en-CA" dirty="0"/>
              <a:t>Pitch Extraction and Analysis</a:t>
            </a:r>
          </a:p>
          <a:p>
            <a:pPr lvl="1"/>
            <a:r>
              <a:rPr lang="en-CA" dirty="0"/>
              <a:t>Iteratively determine the dominant pitch for each time frame</a:t>
            </a:r>
          </a:p>
          <a:p>
            <a:pPr lvl="1"/>
            <a:r>
              <a:rPr lang="en-CA" dirty="0"/>
              <a:t>Determine tuning deviations over time, producing a sequence of deviations for each time step.</a:t>
            </a:r>
          </a:p>
          <a:p>
            <a:pPr lvl="1"/>
            <a:r>
              <a:rPr lang="en-CA" dirty="0"/>
              <a:t>Calculate pitch-related statistics: mean, standard deviation</a:t>
            </a:r>
          </a:p>
          <a:p>
            <a:pPr lvl="1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32804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E5C37-A074-AC37-3326-99A1443379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Pitch Tuning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935254-F6FF-7BAA-DE54-C2540F06E5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167616"/>
            <a:ext cx="6392400" cy="2599800"/>
          </a:xfrm>
        </p:spPr>
        <p:txBody>
          <a:bodyPr anchor="t"/>
          <a:lstStyle/>
          <a:p>
            <a:r>
              <a:rPr lang="en-CA" dirty="0" err="1"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librosa.pitch_tuning</a:t>
            </a:r>
            <a:r>
              <a:rPr lang="en-CA" dirty="0">
                <a:latin typeface="Calibri" panose="020F0502020204030204" pitchFamily="34" charset="0"/>
                <a:ea typeface="Menlo" panose="020B0609030804020204" pitchFamily="49" charset="0"/>
                <a:cs typeface="Calibri" panose="020F0502020204030204" pitchFamily="34" charset="0"/>
              </a:rPr>
              <a:t> </a:t>
            </a:r>
            <a:r>
              <a:rPr lang="en-CA" dirty="0"/>
              <a:t>is used to estimate the tuning offset of a collection of detected pitches relative to a reference pitch</a:t>
            </a:r>
            <a:r>
              <a:rPr lang="en-CA" baseline="30000" dirty="0"/>
              <a:t>5</a:t>
            </a:r>
            <a:endParaRPr lang="en-CA" dirty="0"/>
          </a:p>
          <a:p>
            <a:pPr lvl="1"/>
            <a:r>
              <a:rPr lang="en-CA" dirty="0"/>
              <a:t>Returns the estimated tuning deviation, expressed as fractions of a frequency bin</a:t>
            </a:r>
          </a:p>
          <a:p>
            <a:r>
              <a:rPr lang="en-CA" b="1" dirty="0"/>
              <a:t>Tuning Deviation</a:t>
            </a:r>
            <a:r>
              <a:rPr lang="en-CA" dirty="0"/>
              <a:t>: Tuning deviation measures how detected frequencies differ from a reference pitch </a:t>
            </a:r>
          </a:p>
          <a:p>
            <a:r>
              <a:rPr lang="en-CA" b="1" dirty="0"/>
              <a:t>Fractions of a Bin</a:t>
            </a:r>
            <a:r>
              <a:rPr lang="en-CA" dirty="0"/>
              <a:t>: Tuning deviation is expressed as a fraction of the size of one frequency bin. (e.g., 0.01, which corresponds to cents).</a:t>
            </a:r>
          </a:p>
          <a:p>
            <a:r>
              <a:rPr lang="en-CA" b="1" dirty="0"/>
              <a:t>Interpretation</a:t>
            </a:r>
            <a:r>
              <a:rPr lang="en-CA" dirty="0"/>
              <a:t>: A value like -0.25 means detected frequencies are approximately a quarter of a bin lower in pitch than the reference.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75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C505DB-434A-B9DD-8577-57C04EE84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EE2614-6273-C5BE-79AC-4C838B1D60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271850"/>
            <a:ext cx="6392400" cy="2599800"/>
          </a:xfrm>
        </p:spPr>
        <p:txBody>
          <a:bodyPr anchor="t"/>
          <a:lstStyle/>
          <a:p>
            <a:r>
              <a:rPr lang="en-CA" b="1" dirty="0"/>
              <a:t>Interval Splitting</a:t>
            </a:r>
          </a:p>
          <a:p>
            <a:pPr lvl="1"/>
            <a:r>
              <a:rPr lang="en-CA" dirty="0"/>
              <a:t>Determine interval duration</a:t>
            </a:r>
          </a:p>
          <a:p>
            <a:pPr lvl="1"/>
            <a:r>
              <a:rPr lang="en-CA" dirty="0"/>
              <a:t>Extracts the tuning deviations within that interval.</a:t>
            </a:r>
          </a:p>
          <a:p>
            <a:r>
              <a:rPr lang="en-CA" b="1" dirty="0"/>
              <a:t>Box Plot</a:t>
            </a:r>
          </a:p>
          <a:p>
            <a:pPr lvl="1"/>
            <a:r>
              <a:rPr lang="en-CA" dirty="0"/>
              <a:t>display the distribution of tuning deviations in each time interval</a:t>
            </a:r>
          </a:p>
          <a:p>
            <a:r>
              <a:rPr lang="en-CA" b="1" dirty="0"/>
              <a:t>Line Plot</a:t>
            </a:r>
          </a:p>
          <a:p>
            <a:pPr lvl="1"/>
            <a:r>
              <a:rPr lang="en-CA" dirty="0"/>
              <a:t>shows the average tuning deviation over time intervals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805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3F96-0C16-6E31-77F2-6F47363AD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821" y="2193900"/>
            <a:ext cx="5350358" cy="755700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3123725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0814537-35CB-97AC-DE11-30E2EF82A7AF}"/>
              </a:ext>
            </a:extLst>
          </p:cNvPr>
          <p:cNvSpPr txBox="1"/>
          <p:nvPr/>
        </p:nvSpPr>
        <p:spPr>
          <a:xfrm>
            <a:off x="947443" y="1205489"/>
            <a:ext cx="1197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Standing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5D607F-CF0D-D303-B038-2129193F38BA}"/>
              </a:ext>
            </a:extLst>
          </p:cNvPr>
          <p:cNvSpPr txBox="1"/>
          <p:nvPr/>
        </p:nvSpPr>
        <p:spPr>
          <a:xfrm>
            <a:off x="1047631" y="3467819"/>
            <a:ext cx="9973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Seated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1" name="Picture 10" descr="A close-up of a sound wave&#10;&#10;Description automatically generated">
            <a:extLst>
              <a:ext uri="{FF2B5EF4-FFF2-40B4-BE49-F238E27FC236}">
                <a16:creationId xmlns:a16="http://schemas.microsoft.com/office/drawing/2014/main" id="{19864E7C-572D-36B1-2491-5DE618FF0D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3331" y="424702"/>
            <a:ext cx="5823225" cy="1961685"/>
          </a:xfrm>
          <a:prstGeom prst="rect">
            <a:avLst/>
          </a:prstGeom>
        </p:spPr>
      </p:pic>
      <p:pic>
        <p:nvPicPr>
          <p:cNvPr id="13" name="Picture 12" descr="A close-up of a sound wave&#10;&#10;Description automatically generated">
            <a:extLst>
              <a:ext uri="{FF2B5EF4-FFF2-40B4-BE49-F238E27FC236}">
                <a16:creationId xmlns:a16="http://schemas.microsoft.com/office/drawing/2014/main" id="{57358F57-20D3-1431-3AE4-492429D80A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797"/>
          <a:stretch/>
        </p:blipFill>
        <p:spPr>
          <a:xfrm>
            <a:off x="2373331" y="2757113"/>
            <a:ext cx="5823225" cy="1821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995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graph&#10;&#10;Description automatically generated">
            <a:extLst>
              <a:ext uri="{FF2B5EF4-FFF2-40B4-BE49-F238E27FC236}">
                <a16:creationId xmlns:a16="http://schemas.microsoft.com/office/drawing/2014/main" id="{86EE1361-E8EB-07AB-CB51-0FA878231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1088277"/>
            <a:ext cx="7772400" cy="2813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4757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Overview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title" idx="2"/>
          </p:nvPr>
        </p:nvSpPr>
        <p:spPr>
          <a:xfrm>
            <a:off x="5660800" y="1978713"/>
            <a:ext cx="2109000" cy="35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Methods</a:t>
            </a:r>
            <a:endParaRPr b="0" dirty="0"/>
          </a:p>
        </p:txBody>
      </p:sp>
      <p:sp>
        <p:nvSpPr>
          <p:cNvPr id="169" name="Google Shape;169;p38"/>
          <p:cNvSpPr txBox="1">
            <a:spLocks noGrp="1"/>
          </p:cNvSpPr>
          <p:nvPr>
            <p:ph type="title" idx="3"/>
          </p:nvPr>
        </p:nvSpPr>
        <p:spPr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0" dirty="0"/>
          </a:p>
        </p:txBody>
      </p:sp>
      <p:sp>
        <p:nvSpPr>
          <p:cNvPr id="170" name="Google Shape;170;p38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1" name="Google Shape;171;p38"/>
          <p:cNvSpPr txBox="1">
            <a:spLocks noGrp="1"/>
          </p:cNvSpPr>
          <p:nvPr>
            <p:ph type="title" idx="5"/>
          </p:nvPr>
        </p:nvSpPr>
        <p:spPr>
          <a:xfrm>
            <a:off x="5660800" y="3448638"/>
            <a:ext cx="2109000" cy="35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Conclusions</a:t>
            </a:r>
            <a:endParaRPr b="0" dirty="0"/>
          </a:p>
        </p:txBody>
      </p:sp>
      <p:sp>
        <p:nvSpPr>
          <p:cNvPr id="173" name="Google Shape;173;p38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5" name="Google Shape;175;p38"/>
          <p:cNvSpPr txBox="1">
            <a:spLocks noGrp="1"/>
          </p:cNvSpPr>
          <p:nvPr>
            <p:ph type="title" idx="8"/>
          </p:nvPr>
        </p:nvSpPr>
        <p:spPr>
          <a:xfrm>
            <a:off x="2093875" y="1978713"/>
            <a:ext cx="2155500" cy="35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Introduction</a:t>
            </a:r>
            <a:endParaRPr b="0" dirty="0"/>
          </a:p>
        </p:txBody>
      </p:sp>
      <p:sp>
        <p:nvSpPr>
          <p:cNvPr id="176" name="Google Shape;176;p38"/>
          <p:cNvSpPr txBox="1">
            <a:spLocks noGrp="1"/>
          </p:cNvSpPr>
          <p:nvPr>
            <p:ph type="title" idx="13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7" name="Google Shape;177;p38"/>
          <p:cNvSpPr txBox="1">
            <a:spLocks noGrp="1"/>
          </p:cNvSpPr>
          <p:nvPr>
            <p:ph type="title" idx="14"/>
          </p:nvPr>
        </p:nvSpPr>
        <p:spPr>
          <a:xfrm>
            <a:off x="2093875" y="3428388"/>
            <a:ext cx="2109000" cy="39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 dirty="0"/>
              <a:t>Results</a:t>
            </a:r>
            <a:endParaRPr b="0" dirty="0"/>
          </a:p>
        </p:txBody>
      </p:sp>
      <p:sp>
        <p:nvSpPr>
          <p:cNvPr id="179" name="Google Shape;179;p38"/>
          <p:cNvSpPr txBox="1">
            <a:spLocks noGrp="1"/>
          </p:cNvSpPr>
          <p:nvPr>
            <p:ph type="title" idx="16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5" name="Google Shape;165;p38"/>
          <p:cNvSpPr/>
          <p:nvPr/>
        </p:nvSpPr>
        <p:spPr>
          <a:xfrm>
            <a:off x="4973200" y="1894950"/>
            <a:ext cx="530100" cy="5301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38"/>
          <p:cNvSpPr/>
          <p:nvPr/>
        </p:nvSpPr>
        <p:spPr>
          <a:xfrm>
            <a:off x="4973200" y="3381600"/>
            <a:ext cx="530100" cy="5301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38"/>
          <p:cNvSpPr/>
          <p:nvPr/>
        </p:nvSpPr>
        <p:spPr>
          <a:xfrm>
            <a:off x="1403575" y="1894950"/>
            <a:ext cx="530100" cy="5301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38"/>
          <p:cNvSpPr/>
          <p:nvPr/>
        </p:nvSpPr>
        <p:spPr>
          <a:xfrm>
            <a:off x="1403575" y="3381600"/>
            <a:ext cx="530100" cy="530100"/>
          </a:xfrm>
          <a:prstGeom prst="ellipse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C9A066A-BF47-17A6-5B29-AED8CFA770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6923272"/>
              </p:ext>
            </p:extLst>
          </p:nvPr>
        </p:nvGraphicFramePr>
        <p:xfrm>
          <a:off x="1540747" y="343301"/>
          <a:ext cx="6062506" cy="3470580"/>
        </p:xfrm>
        <a:graphic>
          <a:graphicData uri="http://schemas.openxmlformats.org/drawingml/2006/table">
            <a:tbl>
              <a:tblPr firstRow="1" firstCol="1" bandRow="1">
                <a:tableStyleId>{F54E8FED-64F8-4857-BE82-B6C01240A5FD}</a:tableStyleId>
              </a:tblPr>
              <a:tblGrid>
                <a:gridCol w="1366590">
                  <a:extLst>
                    <a:ext uri="{9D8B030D-6E8A-4147-A177-3AD203B41FA5}">
                      <a16:colId xmlns:a16="http://schemas.microsoft.com/office/drawing/2014/main" val="1008149905"/>
                    </a:ext>
                  </a:extLst>
                </a:gridCol>
                <a:gridCol w="1605790">
                  <a:extLst>
                    <a:ext uri="{9D8B030D-6E8A-4147-A177-3AD203B41FA5}">
                      <a16:colId xmlns:a16="http://schemas.microsoft.com/office/drawing/2014/main" val="3144625310"/>
                    </a:ext>
                  </a:extLst>
                </a:gridCol>
                <a:gridCol w="1664199">
                  <a:extLst>
                    <a:ext uri="{9D8B030D-6E8A-4147-A177-3AD203B41FA5}">
                      <a16:colId xmlns:a16="http://schemas.microsoft.com/office/drawing/2014/main" val="356821729"/>
                    </a:ext>
                  </a:extLst>
                </a:gridCol>
                <a:gridCol w="1425927">
                  <a:extLst>
                    <a:ext uri="{9D8B030D-6E8A-4147-A177-3AD203B41FA5}">
                      <a16:colId xmlns:a16="http://schemas.microsoft.com/office/drawing/2014/main" val="2179731824"/>
                    </a:ext>
                  </a:extLst>
                </a:gridCol>
              </a:tblGrid>
              <a:tr h="694116"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Performer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Seated (0) Standing (1)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mean_deviation (cents)</a:t>
                      </a:r>
                      <a:endParaRPr lang="en-CA" sz="1600" kern="1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std_deviation (cents)</a:t>
                      </a:r>
                      <a:endParaRPr lang="en-CA" sz="1600" kern="1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28046985"/>
                  </a:ext>
                </a:extLst>
              </a:tr>
              <a:tr h="347058"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11.7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17.0</a:t>
                      </a:r>
                      <a:endParaRPr lang="en-CA" sz="1600" kern="1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86727961"/>
                  </a:ext>
                </a:extLst>
              </a:tr>
              <a:tr h="347058"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12.0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13.9</a:t>
                      </a:r>
                      <a:endParaRPr lang="en-CA" sz="1600" kern="1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4448382"/>
                  </a:ext>
                </a:extLst>
              </a:tr>
              <a:tr h="347058"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0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20.6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19.0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4756835"/>
                  </a:ext>
                </a:extLst>
              </a:tr>
              <a:tr h="347058"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11.0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18.7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33273876"/>
                  </a:ext>
                </a:extLst>
              </a:tr>
              <a:tr h="347058"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9.10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12.7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949454619"/>
                  </a:ext>
                </a:extLst>
              </a:tr>
              <a:tr h="347058"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15.7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18.5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69654943"/>
                  </a:ext>
                </a:extLst>
              </a:tr>
              <a:tr h="347058"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CA" sz="1600" kern="1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17.7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14.9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170674114"/>
                  </a:ext>
                </a:extLst>
              </a:tr>
              <a:tr h="347058"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CA" sz="1600" kern="1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11.7</a:t>
                      </a:r>
                      <a:endParaRPr lang="en-CA" sz="1600" kern="10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CA" sz="1600" kern="100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14.8</a:t>
                      </a:r>
                      <a:endParaRPr lang="en-CA" sz="1600" kern="100" dirty="0">
                        <a:solidFill>
                          <a:schemeClr val="bg1"/>
                        </a:solidFill>
                        <a:effectLst/>
                        <a:latin typeface="+mn-lt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683191093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91D20A7F-3195-7D74-C362-0118907A6F5B}"/>
              </a:ext>
            </a:extLst>
          </p:cNvPr>
          <p:cNvSpPr txBox="1"/>
          <p:nvPr/>
        </p:nvSpPr>
        <p:spPr>
          <a:xfrm>
            <a:off x="638749" y="4304873"/>
            <a:ext cx="37753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Avg (seated, </a:t>
            </a:r>
            <a:r>
              <a:rPr lang="en-US" sz="1600" dirty="0" err="1">
                <a:solidFill>
                  <a:schemeClr val="bg1"/>
                </a:solidFill>
              </a:rPr>
              <a:t>mean_deviation</a:t>
            </a:r>
            <a:r>
              <a:rPr lang="en-US" sz="1600" dirty="0">
                <a:solidFill>
                  <a:schemeClr val="bg1"/>
                </a:solidFill>
              </a:rPr>
              <a:t>) =   14.8 </a:t>
            </a:r>
          </a:p>
          <a:p>
            <a:r>
              <a:rPr lang="en-US" sz="1600" dirty="0">
                <a:solidFill>
                  <a:schemeClr val="bg1"/>
                </a:solidFill>
              </a:rPr>
              <a:t>Avg (standing, </a:t>
            </a:r>
            <a:r>
              <a:rPr lang="en-US" sz="1600" dirty="0" err="1">
                <a:solidFill>
                  <a:schemeClr val="bg1"/>
                </a:solidFill>
              </a:rPr>
              <a:t>mean_deviation</a:t>
            </a:r>
            <a:r>
              <a:rPr lang="en-US" sz="1600" dirty="0">
                <a:solidFill>
                  <a:schemeClr val="bg1"/>
                </a:solidFill>
              </a:rPr>
              <a:t>) = 13.0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CEC588C-8EE2-CC0A-A4CF-F5882388799C}"/>
              </a:ext>
            </a:extLst>
          </p:cNvPr>
          <p:cNvSpPr txBox="1"/>
          <p:nvPr/>
        </p:nvSpPr>
        <p:spPr>
          <a:xfrm>
            <a:off x="4342007" y="4284324"/>
            <a:ext cx="3693640" cy="8002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Avg (seated, </a:t>
            </a:r>
            <a:r>
              <a:rPr lang="en-US" sz="1600" dirty="0" err="1">
                <a:solidFill>
                  <a:schemeClr val="bg1"/>
                </a:solidFill>
              </a:rPr>
              <a:t>std_deviation</a:t>
            </a:r>
            <a:r>
              <a:rPr lang="en-US" sz="1600" dirty="0">
                <a:solidFill>
                  <a:schemeClr val="bg1"/>
                </a:solidFill>
              </a:rPr>
              <a:t>) =    16.6 </a:t>
            </a:r>
          </a:p>
          <a:p>
            <a:r>
              <a:rPr lang="en-US" sz="1600" dirty="0">
                <a:solidFill>
                  <a:schemeClr val="bg1"/>
                </a:solidFill>
              </a:rPr>
              <a:t>Avg (standing, </a:t>
            </a:r>
            <a:r>
              <a:rPr lang="en-US" sz="1600" dirty="0" err="1">
                <a:solidFill>
                  <a:schemeClr val="bg1"/>
                </a:solidFill>
              </a:rPr>
              <a:t>std_deviation</a:t>
            </a:r>
            <a:r>
              <a:rPr lang="en-US" sz="1600" dirty="0">
                <a:solidFill>
                  <a:schemeClr val="bg1"/>
                </a:solidFill>
              </a:rPr>
              <a:t>) = 15.92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87117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A91B7-0B2C-3261-4DC2-801D40F25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00" y="540000"/>
            <a:ext cx="4643936" cy="477600"/>
          </a:xfrm>
        </p:spPr>
        <p:txBody>
          <a:bodyPr/>
          <a:lstStyle/>
          <a:p>
            <a:r>
              <a:rPr lang="en-US" dirty="0"/>
              <a:t>Pitch Tuning Deviation</a:t>
            </a:r>
          </a:p>
        </p:txBody>
      </p:sp>
      <p:pic>
        <p:nvPicPr>
          <p:cNvPr id="4" name="Picture 3" descr="A graph and chart of a graph&#10;&#10;Description automatically generated with medium confidence">
            <a:extLst>
              <a:ext uri="{FF2B5EF4-FFF2-40B4-BE49-F238E27FC236}">
                <a16:creationId xmlns:a16="http://schemas.microsoft.com/office/drawing/2014/main" id="{E8AEEEF0-7491-4E81-1BB8-B34D1DE994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9578" y="1081255"/>
            <a:ext cx="3749603" cy="18748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F59C3A4-0188-B161-C0A1-9A24FB3EEFD4}"/>
              </a:ext>
            </a:extLst>
          </p:cNvPr>
          <p:cNvSpPr txBox="1"/>
          <p:nvPr/>
        </p:nvSpPr>
        <p:spPr>
          <a:xfrm>
            <a:off x="1376101" y="3607861"/>
            <a:ext cx="9925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Standing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F03A99A-8C73-9B35-52CF-30ACDCA89B25}"/>
              </a:ext>
            </a:extLst>
          </p:cNvPr>
          <p:cNvSpPr txBox="1"/>
          <p:nvPr/>
        </p:nvSpPr>
        <p:spPr>
          <a:xfrm>
            <a:off x="1534797" y="1539937"/>
            <a:ext cx="83388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Seated</a:t>
            </a:r>
          </a:p>
        </p:txBody>
      </p:sp>
      <p:pic>
        <p:nvPicPr>
          <p:cNvPr id="3" name="Picture 2" descr="A graph and chart with numbers&#10;&#10;Description automatically generated with medium confidence">
            <a:extLst>
              <a:ext uri="{FF2B5EF4-FFF2-40B4-BE49-F238E27FC236}">
                <a16:creationId xmlns:a16="http://schemas.microsoft.com/office/drawing/2014/main" id="{35E3FE94-CD28-653E-0CC6-86C49DCED2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59579" y="3124844"/>
            <a:ext cx="3749603" cy="1874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96231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graph and chart of a graph&#10;&#10;Description automatically generated with medium confidence">
            <a:extLst>
              <a:ext uri="{FF2B5EF4-FFF2-40B4-BE49-F238E27FC236}">
                <a16:creationId xmlns:a16="http://schemas.microsoft.com/office/drawing/2014/main" id="{C7FB6676-4459-FF8E-4696-4D060D325D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350" y="405642"/>
            <a:ext cx="4318753" cy="215937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FB078AB-42A6-2622-8A57-EECE1E31C6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161" y="687036"/>
            <a:ext cx="3612368" cy="3769427"/>
          </a:xfrm>
          <a:prstGeom prst="rect">
            <a:avLst/>
          </a:prstGeom>
        </p:spPr>
      </p:pic>
      <p:pic>
        <p:nvPicPr>
          <p:cNvPr id="8" name="Picture 7" descr="A graph and chart with numbers&#10;&#10;Description automatically generated with medium confidence">
            <a:extLst>
              <a:ext uri="{FF2B5EF4-FFF2-40B4-BE49-F238E27FC236}">
                <a16:creationId xmlns:a16="http://schemas.microsoft.com/office/drawing/2014/main" id="{478F9241-BF35-F2F4-A939-6284458A98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74687" y="2923745"/>
            <a:ext cx="4311416" cy="2204530"/>
          </a:xfrm>
          <a:prstGeom prst="rect">
            <a:avLst/>
          </a:prstGeom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F5FE71E-F581-AA62-458E-C13157DC2731}"/>
              </a:ext>
            </a:extLst>
          </p:cNvPr>
          <p:cNvSpPr/>
          <p:nvPr/>
        </p:nvSpPr>
        <p:spPr>
          <a:xfrm>
            <a:off x="7031396" y="3054552"/>
            <a:ext cx="307161" cy="1870652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019B8D9-3E14-3392-DD47-8A10B6ACA816}"/>
              </a:ext>
            </a:extLst>
          </p:cNvPr>
          <p:cNvSpPr/>
          <p:nvPr/>
        </p:nvSpPr>
        <p:spPr>
          <a:xfrm>
            <a:off x="7418998" y="3046478"/>
            <a:ext cx="166260" cy="1870652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E3C95BC7-E4D7-539F-9FC4-4F89A921792D}"/>
              </a:ext>
            </a:extLst>
          </p:cNvPr>
          <p:cNvSpPr/>
          <p:nvPr/>
        </p:nvSpPr>
        <p:spPr>
          <a:xfrm>
            <a:off x="7746142" y="3046478"/>
            <a:ext cx="166260" cy="1870652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8FD6D323-685C-7739-A9A9-34BD3C146536}"/>
              </a:ext>
            </a:extLst>
          </p:cNvPr>
          <p:cNvSpPr/>
          <p:nvPr/>
        </p:nvSpPr>
        <p:spPr>
          <a:xfrm>
            <a:off x="8213697" y="3037180"/>
            <a:ext cx="408026" cy="1870652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0DE66242-1444-E413-88E7-62816EB331A2}"/>
              </a:ext>
            </a:extLst>
          </p:cNvPr>
          <p:cNvSpPr/>
          <p:nvPr/>
        </p:nvSpPr>
        <p:spPr>
          <a:xfrm>
            <a:off x="6904629" y="567376"/>
            <a:ext cx="307161" cy="1810064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CCA789E7-538A-7159-8292-965FE08890E1}"/>
              </a:ext>
            </a:extLst>
          </p:cNvPr>
          <p:cNvSpPr/>
          <p:nvPr/>
        </p:nvSpPr>
        <p:spPr>
          <a:xfrm>
            <a:off x="7446223" y="550004"/>
            <a:ext cx="166260" cy="1810064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938C1A1-B54C-989C-0F12-FA9201B9A71C}"/>
              </a:ext>
            </a:extLst>
          </p:cNvPr>
          <p:cNvSpPr/>
          <p:nvPr/>
        </p:nvSpPr>
        <p:spPr>
          <a:xfrm>
            <a:off x="7730462" y="548535"/>
            <a:ext cx="166260" cy="1810064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3B8A6D43-59F3-F695-759D-29EF516B05DD}"/>
              </a:ext>
            </a:extLst>
          </p:cNvPr>
          <p:cNvSpPr/>
          <p:nvPr/>
        </p:nvSpPr>
        <p:spPr>
          <a:xfrm>
            <a:off x="8290867" y="548535"/>
            <a:ext cx="322589" cy="1810064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CF90DD89-794E-BC08-7EB0-C509EC340044}"/>
              </a:ext>
            </a:extLst>
          </p:cNvPr>
          <p:cNvSpPr/>
          <p:nvPr/>
        </p:nvSpPr>
        <p:spPr>
          <a:xfrm>
            <a:off x="2144536" y="787091"/>
            <a:ext cx="1440560" cy="889310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027CA122-A780-2810-55D1-3791F7911030}"/>
              </a:ext>
            </a:extLst>
          </p:cNvPr>
          <p:cNvSpPr/>
          <p:nvPr/>
        </p:nvSpPr>
        <p:spPr>
          <a:xfrm>
            <a:off x="2023326" y="1746457"/>
            <a:ext cx="409774" cy="889311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DB29BDE2-3A23-8ECE-0A9F-2E9D56152E5D}"/>
              </a:ext>
            </a:extLst>
          </p:cNvPr>
          <p:cNvSpPr/>
          <p:nvPr/>
        </p:nvSpPr>
        <p:spPr>
          <a:xfrm>
            <a:off x="864634" y="2640978"/>
            <a:ext cx="510942" cy="960963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71786722-5B84-494D-7086-FD8E99FACA7D}"/>
              </a:ext>
            </a:extLst>
          </p:cNvPr>
          <p:cNvSpPr/>
          <p:nvPr/>
        </p:nvSpPr>
        <p:spPr>
          <a:xfrm>
            <a:off x="1846049" y="3595556"/>
            <a:ext cx="1746670" cy="860908"/>
          </a:xfrm>
          <a:prstGeom prst="round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04E1225-1925-8685-90C7-90DECFD78D6E}"/>
              </a:ext>
            </a:extLst>
          </p:cNvPr>
          <p:cNvSpPr txBox="1"/>
          <p:nvPr/>
        </p:nvSpPr>
        <p:spPr>
          <a:xfrm>
            <a:off x="6271000" y="97865"/>
            <a:ext cx="7521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Seated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14A7B0A-61CD-03C7-E2F5-A614AC9EF204}"/>
              </a:ext>
            </a:extLst>
          </p:cNvPr>
          <p:cNvSpPr txBox="1"/>
          <p:nvPr/>
        </p:nvSpPr>
        <p:spPr>
          <a:xfrm>
            <a:off x="6201268" y="2615968"/>
            <a:ext cx="8915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Standing</a:t>
            </a:r>
          </a:p>
        </p:txBody>
      </p:sp>
    </p:spTree>
    <p:extLst>
      <p:ext uri="{BB962C8B-B14F-4D97-AF65-F5344CB8AC3E}">
        <p14:creationId xmlns:p14="http://schemas.microsoft.com/office/powerpoint/2010/main" val="42469221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766EA-44E7-C775-3923-FE5356121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540000"/>
            <a:ext cx="5299137" cy="477600"/>
          </a:xfrm>
        </p:spPr>
        <p:txBody>
          <a:bodyPr/>
          <a:lstStyle/>
          <a:p>
            <a:r>
              <a:rPr lang="en-US" dirty="0"/>
              <a:t>Limitations / Future Work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E02B3D-F247-D860-6E8C-E9F306526B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en-US" dirty="0"/>
              <a:t>Dataset</a:t>
            </a:r>
          </a:p>
          <a:p>
            <a:pPr lvl="1"/>
            <a:r>
              <a:rPr lang="en-US" dirty="0"/>
              <a:t>Size</a:t>
            </a:r>
          </a:p>
          <a:p>
            <a:pPr lvl="1"/>
            <a:r>
              <a:rPr lang="en-US" dirty="0"/>
              <a:t>Fixed position</a:t>
            </a:r>
          </a:p>
          <a:p>
            <a:r>
              <a:rPr lang="en-US" dirty="0"/>
              <a:t>Use MIDI informed pipeline to improve reliability</a:t>
            </a:r>
          </a:p>
          <a:p>
            <a:r>
              <a:rPr lang="en-US" dirty="0"/>
              <a:t>Further exploration of specific gestures</a:t>
            </a:r>
          </a:p>
        </p:txBody>
      </p:sp>
      <p:grpSp>
        <p:nvGrpSpPr>
          <p:cNvPr id="4" name="Google Shape;8534;p77">
            <a:extLst>
              <a:ext uri="{FF2B5EF4-FFF2-40B4-BE49-F238E27FC236}">
                <a16:creationId xmlns:a16="http://schemas.microsoft.com/office/drawing/2014/main" id="{86E93844-1FC6-10BF-3508-8FD610E173FB}"/>
              </a:ext>
            </a:extLst>
          </p:cNvPr>
          <p:cNvGrpSpPr>
            <a:grpSpLocks noChangeAspect="1"/>
          </p:cNvGrpSpPr>
          <p:nvPr/>
        </p:nvGrpSpPr>
        <p:grpSpPr>
          <a:xfrm>
            <a:off x="5626797" y="2091479"/>
            <a:ext cx="2797203" cy="2354841"/>
            <a:chOff x="951975" y="315800"/>
            <a:chExt cx="5860325" cy="4933550"/>
          </a:xfrm>
        </p:grpSpPr>
        <p:sp>
          <p:nvSpPr>
            <p:cNvPr id="5" name="Google Shape;8535;p77">
              <a:extLst>
                <a:ext uri="{FF2B5EF4-FFF2-40B4-BE49-F238E27FC236}">
                  <a16:creationId xmlns:a16="http://schemas.microsoft.com/office/drawing/2014/main" id="{72D860C1-B1EA-7C0D-1837-1BD3CCE240A0}"/>
                </a:ext>
              </a:extLst>
            </p:cNvPr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8536;p77">
              <a:extLst>
                <a:ext uri="{FF2B5EF4-FFF2-40B4-BE49-F238E27FC236}">
                  <a16:creationId xmlns:a16="http://schemas.microsoft.com/office/drawing/2014/main" id="{D9A96614-A67E-AC01-BD99-7FCC12B53F69}"/>
                </a:ext>
              </a:extLst>
            </p:cNvPr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8537;p77">
              <a:extLst>
                <a:ext uri="{FF2B5EF4-FFF2-40B4-BE49-F238E27FC236}">
                  <a16:creationId xmlns:a16="http://schemas.microsoft.com/office/drawing/2014/main" id="{22CDA677-2A92-DACC-2090-63C3707F07A0}"/>
                </a:ext>
              </a:extLst>
            </p:cNvPr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8538;p77">
              <a:extLst>
                <a:ext uri="{FF2B5EF4-FFF2-40B4-BE49-F238E27FC236}">
                  <a16:creationId xmlns:a16="http://schemas.microsoft.com/office/drawing/2014/main" id="{C53A191C-670A-A4AA-7BCB-4E45AF80C264}"/>
                </a:ext>
              </a:extLst>
            </p:cNvPr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8539;p77">
              <a:extLst>
                <a:ext uri="{FF2B5EF4-FFF2-40B4-BE49-F238E27FC236}">
                  <a16:creationId xmlns:a16="http://schemas.microsoft.com/office/drawing/2014/main" id="{D1206BFC-5165-76AA-143D-725B87A51850}"/>
                </a:ext>
              </a:extLst>
            </p:cNvPr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8540;p77">
              <a:extLst>
                <a:ext uri="{FF2B5EF4-FFF2-40B4-BE49-F238E27FC236}">
                  <a16:creationId xmlns:a16="http://schemas.microsoft.com/office/drawing/2014/main" id="{4088362B-B02B-8CAE-E259-8A5B40FBB34D}"/>
                </a:ext>
              </a:extLst>
            </p:cNvPr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541;p77">
              <a:extLst>
                <a:ext uri="{FF2B5EF4-FFF2-40B4-BE49-F238E27FC236}">
                  <a16:creationId xmlns:a16="http://schemas.microsoft.com/office/drawing/2014/main" id="{AAD74B55-EB2E-5285-0755-095527A89C57}"/>
                </a:ext>
              </a:extLst>
            </p:cNvPr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8542;p77">
              <a:extLst>
                <a:ext uri="{FF2B5EF4-FFF2-40B4-BE49-F238E27FC236}">
                  <a16:creationId xmlns:a16="http://schemas.microsoft.com/office/drawing/2014/main" id="{EDA4ABB7-BE83-D243-213E-319FE991A2EE}"/>
                </a:ext>
              </a:extLst>
            </p:cNvPr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166265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7AB30-A38F-1F98-DE82-67D3DDE35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F6B75C-B071-D411-5E6C-666F5DB1DF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en-US" dirty="0"/>
              <a:t>Playing while standing (i.e., more expressive position) allowed for better intonation</a:t>
            </a:r>
          </a:p>
          <a:p>
            <a:pPr lvl="1"/>
            <a:r>
              <a:rPr lang="en-US" dirty="0"/>
              <a:t>Posture, breathing</a:t>
            </a:r>
          </a:p>
          <a:p>
            <a:r>
              <a:rPr lang="en-US" dirty="0"/>
              <a:t>Ancillary gestures are integral to the music performance</a:t>
            </a:r>
          </a:p>
          <a:p>
            <a:r>
              <a:rPr lang="en-CA" dirty="0"/>
              <a:t>Music is embodied, with physical expressions playing a crucial role in musical outcomes.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8570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FC745-06F4-0183-DC8E-3022AFB49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20440B-106D-4384-45ED-6D40696F4F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271850"/>
            <a:ext cx="6392400" cy="3546640"/>
          </a:xfrm>
        </p:spPr>
        <p:txBody>
          <a:bodyPr anchor="t"/>
          <a:lstStyle/>
          <a:p>
            <a:pPr>
              <a:buFont typeface="+mj-lt"/>
              <a:buAutoNum type="arabicPeriod"/>
            </a:pPr>
            <a:r>
              <a:rPr lang="en-CA" sz="1100" dirty="0" err="1"/>
              <a:t>Schwär</a:t>
            </a:r>
            <a:r>
              <a:rPr lang="en-CA" sz="1100" dirty="0"/>
              <a:t>, Simon J., Sebastian Rosenzweig, and </a:t>
            </a:r>
            <a:r>
              <a:rPr lang="en-CA" sz="1100" dirty="0" err="1"/>
              <a:t>Meinard</a:t>
            </a:r>
            <a:r>
              <a:rPr lang="en-CA" sz="1100" dirty="0"/>
              <a:t> Müller. "A Differentiable Cost Measure for Intonation Processing in Polyphonic Music." In </a:t>
            </a:r>
            <a:r>
              <a:rPr lang="en-CA" sz="1100" i="1" dirty="0"/>
              <a:t>ISMIR</a:t>
            </a:r>
            <a:r>
              <a:rPr lang="en-CA" sz="1100" dirty="0"/>
              <a:t>, pp. 626-633. 2021.</a:t>
            </a:r>
            <a:endParaRPr lang="en-CA" sz="1050" dirty="0"/>
          </a:p>
          <a:p>
            <a:pPr>
              <a:buFont typeface="+mj-lt"/>
              <a:buAutoNum type="arabicPeriod"/>
            </a:pPr>
            <a:r>
              <a:rPr lang="en-CA" sz="1050" dirty="0"/>
              <a:t>Dai, </a:t>
            </a:r>
            <a:r>
              <a:rPr lang="en-CA" sz="1050" dirty="0" err="1"/>
              <a:t>Jiajie</a:t>
            </a:r>
            <a:r>
              <a:rPr lang="en-CA" sz="1050" dirty="0"/>
              <a:t>, Matthias </a:t>
            </a:r>
            <a:r>
              <a:rPr lang="en-CA" sz="1050" dirty="0" err="1"/>
              <a:t>Mauch</a:t>
            </a:r>
            <a:r>
              <a:rPr lang="en-CA" sz="1050" dirty="0"/>
              <a:t>, and Simon Dixon. "Analysis of intonation trajectories in solo singing." In </a:t>
            </a:r>
            <a:r>
              <a:rPr lang="en-CA" sz="1050" i="1" dirty="0"/>
              <a:t>Proceedings of the 16th ISMIR Conference</a:t>
            </a:r>
            <a:r>
              <a:rPr lang="en-CA" sz="1050" dirty="0"/>
              <a:t>, vol. 421, p. 29. 2015.</a:t>
            </a:r>
          </a:p>
          <a:p>
            <a:pPr>
              <a:buFont typeface="+mj-lt"/>
              <a:buAutoNum type="arabicPeriod"/>
            </a:pPr>
            <a:r>
              <a:rPr lang="en-CA" sz="1000" dirty="0">
                <a:effectLst/>
              </a:rPr>
              <a:t>Devaney, Johanna, Michael I. Mandel, and Ichiro </a:t>
            </a:r>
            <a:r>
              <a:rPr lang="en-CA" sz="1000" dirty="0" err="1">
                <a:effectLst/>
              </a:rPr>
              <a:t>Fujinaga</a:t>
            </a:r>
            <a:r>
              <a:rPr lang="en-CA" sz="1000" dirty="0">
                <a:effectLst/>
              </a:rPr>
              <a:t>. “A Study of Intonation in Three-Part Singing Using the Automatic Music Performance Analysis and Comparison Toolkit (AMPACT).” In </a:t>
            </a:r>
            <a:r>
              <a:rPr lang="en-CA" sz="1000" i="1" dirty="0">
                <a:effectLst/>
              </a:rPr>
              <a:t>ISMIR</a:t>
            </a:r>
            <a:r>
              <a:rPr lang="en-CA" sz="1000" dirty="0">
                <a:effectLst/>
              </a:rPr>
              <a:t>, 511–16. </a:t>
            </a:r>
            <a:r>
              <a:rPr lang="en-CA" sz="1000" dirty="0" err="1">
                <a:effectLst/>
              </a:rPr>
              <a:t>Citeseer</a:t>
            </a:r>
            <a:r>
              <a:rPr lang="en-CA" sz="1000" dirty="0">
                <a:effectLst/>
              </a:rPr>
              <a:t>, 2012. </a:t>
            </a:r>
            <a:r>
              <a:rPr lang="en-CA" sz="1000" dirty="0">
                <a:effectLst/>
                <a:hlinkClick r:id="rId2"/>
              </a:rPr>
              <a:t>https://citeseerx.ist.psu.edu/document?repid=rep1&amp;type=pdf&amp;doi=0083e2861d97841e0a27e22c12834053d7259c23</a:t>
            </a:r>
            <a:r>
              <a:rPr lang="en-CA" sz="1000" dirty="0">
                <a:effectLst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CA" sz="1000" dirty="0" err="1">
                <a:effectLst/>
              </a:rPr>
              <a:t>Mauch</a:t>
            </a:r>
            <a:r>
              <a:rPr lang="en-CA" sz="1000" dirty="0">
                <a:effectLst/>
              </a:rPr>
              <a:t>, Matthias, and Simon Dixon. “PYIN: A Fundamental Frequency Estimator Using Probabilistic Threshold Distributions.” In </a:t>
            </a:r>
            <a:r>
              <a:rPr lang="en-CA" sz="1000" i="1" dirty="0">
                <a:effectLst/>
              </a:rPr>
              <a:t>2014 IEEE International Conference on Acoustics, Speech and Signal Processing (ICASSP)</a:t>
            </a:r>
            <a:r>
              <a:rPr lang="en-CA" sz="1000" dirty="0">
                <a:effectLst/>
              </a:rPr>
              <a:t>, 659–63. Florence, Italy: IEEE, 2014. </a:t>
            </a:r>
            <a:r>
              <a:rPr lang="en-CA" sz="1000" dirty="0">
                <a:effectLst/>
                <a:hlinkClick r:id="rId3"/>
              </a:rPr>
              <a:t>https://doi.org/10.1109/ICASSP.2014.6853678</a:t>
            </a:r>
            <a:r>
              <a:rPr lang="en-CA" sz="1000" dirty="0">
                <a:effectLst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CA" sz="1000" dirty="0">
                <a:effectLst/>
              </a:rPr>
              <a:t>McFee, Brian, Colin </a:t>
            </a:r>
            <a:r>
              <a:rPr lang="en-CA" sz="1000" dirty="0" err="1">
                <a:effectLst/>
              </a:rPr>
              <a:t>Raffel</a:t>
            </a:r>
            <a:r>
              <a:rPr lang="en-CA" sz="1000" dirty="0">
                <a:effectLst/>
              </a:rPr>
              <a:t>, </a:t>
            </a:r>
            <a:r>
              <a:rPr lang="en-CA" sz="1000" dirty="0" err="1">
                <a:effectLst/>
              </a:rPr>
              <a:t>Dawen</a:t>
            </a:r>
            <a:r>
              <a:rPr lang="en-CA" sz="1000" dirty="0">
                <a:effectLst/>
              </a:rPr>
              <a:t> Liang, Daniel Ellis, Matt McVicar, Eric Battenberg, and Oriol Nieto. “</a:t>
            </a:r>
            <a:r>
              <a:rPr lang="en-CA" sz="1000" dirty="0" err="1">
                <a:effectLst/>
              </a:rPr>
              <a:t>Librosa</a:t>
            </a:r>
            <a:r>
              <a:rPr lang="en-CA" sz="1000" dirty="0">
                <a:effectLst/>
              </a:rPr>
              <a:t>: Audio and Music Signal Analysis in Python,” 18–24. Austin, Texas, 2015. </a:t>
            </a:r>
            <a:r>
              <a:rPr lang="en-CA" sz="1000" dirty="0">
                <a:effectLst/>
                <a:hlinkClick r:id="rId4"/>
              </a:rPr>
              <a:t>https://doi.org/10.25080/Majora-7b98e3ed-003</a:t>
            </a:r>
            <a:r>
              <a:rPr lang="en-CA" sz="1000" dirty="0">
                <a:effectLst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CA" sz="1000" dirty="0">
                <a:effectLst/>
              </a:rPr>
              <a:t>Teixeira, Euler C.F., Mauricio A. Loureiro, Marcelo M. Wanderley, and Hani C. Yehia. “Motion Analysis of Clarinet Performers.” </a:t>
            </a:r>
            <a:r>
              <a:rPr lang="en-CA" sz="1000" i="1" dirty="0">
                <a:effectLst/>
              </a:rPr>
              <a:t>Journal of New Music Research</a:t>
            </a:r>
            <a:r>
              <a:rPr lang="en-CA" sz="1000" dirty="0">
                <a:effectLst/>
              </a:rPr>
              <a:t> 44, no. 2 (April 3, 2015): 97–111. </a:t>
            </a:r>
            <a:r>
              <a:rPr lang="en-CA" sz="1000" dirty="0">
                <a:effectLst/>
                <a:hlinkClick r:id="rId5"/>
              </a:rPr>
              <a:t>https://doi.org/10.1080/09298215.2014.925939</a:t>
            </a:r>
            <a:r>
              <a:rPr lang="en-CA" sz="1000" dirty="0">
                <a:effectLst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CA" sz="1000" dirty="0">
                <a:effectLst/>
              </a:rPr>
              <a:t>Wanderley, Marcelo M. “Quantitative Analysis of Non-Obvious Performer Gestures.” In </a:t>
            </a:r>
            <a:r>
              <a:rPr lang="en-CA" sz="1000" i="1" dirty="0">
                <a:effectLst/>
              </a:rPr>
              <a:t>Gesture and Sign Language in Human-Computer Interaction</a:t>
            </a:r>
            <a:r>
              <a:rPr lang="en-CA" sz="1000" dirty="0">
                <a:effectLst/>
              </a:rPr>
              <a:t>, edited by </a:t>
            </a:r>
            <a:r>
              <a:rPr lang="en-CA" sz="1000" dirty="0" err="1">
                <a:effectLst/>
              </a:rPr>
              <a:t>Ipke</a:t>
            </a:r>
            <a:r>
              <a:rPr lang="en-CA" sz="1000" dirty="0">
                <a:effectLst/>
              </a:rPr>
              <a:t> </a:t>
            </a:r>
            <a:r>
              <a:rPr lang="en-CA" sz="1000" dirty="0" err="1">
                <a:effectLst/>
              </a:rPr>
              <a:t>Wachsmuth</a:t>
            </a:r>
            <a:r>
              <a:rPr lang="en-CA" sz="1000" dirty="0">
                <a:effectLst/>
              </a:rPr>
              <a:t> and Timo Sowa, 241–53. Lecture Notes in Computer Science. Berlin, Heidelberg: Springer, 2002. </a:t>
            </a:r>
            <a:r>
              <a:rPr lang="en-CA" sz="1000" dirty="0">
                <a:effectLst/>
                <a:hlinkClick r:id="rId6"/>
              </a:rPr>
              <a:t>https://doi.org/10.1007/3-540-47873-6_26</a:t>
            </a:r>
            <a:r>
              <a:rPr lang="en-CA" sz="1000" dirty="0">
                <a:effectLst/>
              </a:rPr>
              <a:t>.</a:t>
            </a:r>
          </a:p>
          <a:p>
            <a:pPr>
              <a:buFont typeface="+mj-lt"/>
              <a:buAutoNum type="arabicPeriod"/>
            </a:pPr>
            <a:r>
              <a:rPr lang="en-CA" sz="1000" dirty="0"/>
              <a:t>Wanderley, Marcelo M, Bradley W Vines, Neil Middleton, Cory McKay, and Wesley Hatch. “The Musical Significance of Clarinetists’ Ancillary Gestures: An Exploration of the Field.” Journal of New Music Research 34, no. 1 (March 1, 2005): 97–113. </a:t>
            </a:r>
            <a:r>
              <a:rPr lang="en-CA" sz="1000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https://doi.org/10.1080/09298210500124208</a:t>
            </a:r>
            <a:r>
              <a:rPr lang="en-CA" sz="1000" dirty="0"/>
              <a:t>.</a:t>
            </a:r>
          </a:p>
          <a:p>
            <a:pPr marL="1270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829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EC3F96-0C16-6E31-77F2-6F47363AD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96821" y="2193900"/>
            <a:ext cx="5350358" cy="755700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7747362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CCFB-6E86-B413-55CC-A56881F94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2ED71-BAF9-5A7F-2240-70EA625EC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724237"/>
            <a:ext cx="6855082" cy="2599800"/>
          </a:xfrm>
        </p:spPr>
        <p:txBody>
          <a:bodyPr anchor="t"/>
          <a:lstStyle/>
          <a:p>
            <a:r>
              <a:rPr lang="en-US" dirty="0"/>
              <a:t>This project aims to explore the impact of gestures on intonation in clarinet performance</a:t>
            </a:r>
          </a:p>
          <a:p>
            <a:r>
              <a:rPr lang="en-US" dirty="0"/>
              <a:t>Objectives:</a:t>
            </a:r>
          </a:p>
          <a:p>
            <a:pPr marL="927100" lvl="1" indent="-342900">
              <a:buFont typeface="+mj-lt"/>
              <a:buAutoNum type="arabicPeriod"/>
            </a:pPr>
            <a:r>
              <a:rPr lang="en-US" dirty="0"/>
              <a:t>To identify and categorize gestures commonly associated with clarinet playing.</a:t>
            </a:r>
          </a:p>
          <a:p>
            <a:pPr marL="927100" lvl="1" indent="-342900">
              <a:buFont typeface="+mj-lt"/>
              <a:buAutoNum type="arabicPeriod"/>
            </a:pPr>
            <a:r>
              <a:rPr lang="en-US" dirty="0"/>
              <a:t>To analyze the influence of these gestures on intonation during clarinet performance.</a:t>
            </a:r>
          </a:p>
        </p:txBody>
      </p:sp>
    </p:spTree>
    <p:extLst>
      <p:ext uri="{BB962C8B-B14F-4D97-AF65-F5344CB8AC3E}">
        <p14:creationId xmlns:p14="http://schemas.microsoft.com/office/powerpoint/2010/main" val="2359005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8576A9-357A-C5A6-458D-9B21104ED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540000"/>
            <a:ext cx="7105339" cy="477600"/>
          </a:xfrm>
        </p:spPr>
        <p:txBody>
          <a:bodyPr/>
          <a:lstStyle/>
          <a:p>
            <a:r>
              <a:rPr lang="en-US" dirty="0"/>
              <a:t>Ancillary Gestures in Music Performance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4F301-5D3C-F4D3-E021-06EFDC9F88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t"/>
          <a:lstStyle/>
          <a:p>
            <a:r>
              <a:rPr lang="en-CA" dirty="0"/>
              <a:t>Fundamental and consistent element in musical performance</a:t>
            </a:r>
            <a:r>
              <a:rPr lang="en-CA" baseline="30000" dirty="0"/>
              <a:t>8</a:t>
            </a:r>
            <a:endParaRPr lang="en-CA" dirty="0"/>
          </a:p>
          <a:p>
            <a:r>
              <a:rPr lang="en-CA" dirty="0"/>
              <a:t>Strongly influence the expression of the music</a:t>
            </a:r>
          </a:p>
          <a:p>
            <a:r>
              <a:rPr lang="en-CA" b="1" dirty="0"/>
              <a:t>Correlation between movements and music</a:t>
            </a:r>
            <a:r>
              <a:rPr lang="en-CA" b="1" baseline="30000" dirty="0"/>
              <a:t>7</a:t>
            </a:r>
            <a:endParaRPr lang="en-CA" b="1" dirty="0"/>
          </a:p>
          <a:p>
            <a:pPr lvl="1"/>
            <a:r>
              <a:rPr lang="en-CA" dirty="0"/>
              <a:t>Expert clarinet players exhibit strong correlations in movements across different performances of the same piece.</a:t>
            </a:r>
          </a:p>
          <a:p>
            <a:pPr lvl="1"/>
            <a:r>
              <a:rPr lang="en-CA" dirty="0"/>
              <a:t>Suggests a link between what is played and how it's played.</a:t>
            </a:r>
          </a:p>
          <a:p>
            <a:pPr lvl="1"/>
            <a:r>
              <a:rPr lang="en-CA" dirty="0"/>
              <a:t>Ancillary gestures are not random but integral to the performance.</a:t>
            </a:r>
          </a:p>
        </p:txBody>
      </p:sp>
    </p:spTree>
    <p:extLst>
      <p:ext uri="{BB962C8B-B14F-4D97-AF65-F5344CB8AC3E}">
        <p14:creationId xmlns:p14="http://schemas.microsoft.com/office/powerpoint/2010/main" val="15904867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612B6-7241-A687-06C9-660ED5575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540000"/>
            <a:ext cx="7240093" cy="477600"/>
          </a:xfrm>
        </p:spPr>
        <p:txBody>
          <a:bodyPr/>
          <a:lstStyle/>
          <a:p>
            <a:r>
              <a:rPr lang="en-US" dirty="0"/>
              <a:t>Ancillary Gestures in Music Performance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CF271B-5711-8FAE-BA67-5191B60438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969000"/>
            <a:ext cx="3982653" cy="2920634"/>
          </a:xfrm>
        </p:spPr>
        <p:txBody>
          <a:bodyPr anchor="t"/>
          <a:lstStyle/>
          <a:p>
            <a:r>
              <a:rPr lang="en-CA" dirty="0"/>
              <a:t>Examined clarinetists' expressive gestures in three performance styles: immobile, standard, and expressive.</a:t>
            </a:r>
            <a:r>
              <a:rPr lang="en-CA" baseline="30000" dirty="0"/>
              <a:t>8</a:t>
            </a:r>
            <a:endParaRPr lang="en-CA" dirty="0"/>
          </a:p>
          <a:p>
            <a:r>
              <a:rPr lang="en-CA" dirty="0"/>
              <a:t>Immobilized performances were faster, shorter in duration.</a:t>
            </a:r>
          </a:p>
          <a:p>
            <a:r>
              <a:rPr lang="en-CA" dirty="0"/>
              <a:t>Ancillary gestures related to note groupings: equal-duration clusters and phrasing.</a:t>
            </a:r>
          </a:p>
          <a:p>
            <a:r>
              <a:rPr lang="en-CA" dirty="0"/>
              <a:t>Varied body regions used for gestures: knees, waist-bending, etc.</a:t>
            </a:r>
          </a:p>
          <a:p>
            <a:endParaRPr lang="en-CA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D21CD3-A5B9-8B2F-5FA0-B0E111446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2653" y="1969000"/>
            <a:ext cx="4211479" cy="1037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53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815E06-6A10-D4A9-9999-D6A4B0CA50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30"/>
          <a:stretch/>
        </p:blipFill>
        <p:spPr>
          <a:xfrm>
            <a:off x="1217493" y="1491175"/>
            <a:ext cx="6709013" cy="2397432"/>
          </a:xfrm>
          <a:prstGeom prst="rect">
            <a:avLst/>
          </a:prstGeom>
        </p:spPr>
      </p:pic>
      <p:sp>
        <p:nvSpPr>
          <p:cNvPr id="5" name="Google Shape;163;p38">
            <a:extLst>
              <a:ext uri="{FF2B5EF4-FFF2-40B4-BE49-F238E27FC236}">
                <a16:creationId xmlns:a16="http://schemas.microsoft.com/office/drawing/2014/main" id="{CA2DF6B6-BCF2-ADFC-DE82-09D03F869B2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386700" cy="47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Motion Types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74985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612B6-7241-A687-06C9-660ED5575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99" y="540000"/>
            <a:ext cx="7240093" cy="477600"/>
          </a:xfrm>
        </p:spPr>
        <p:txBody>
          <a:bodyPr/>
          <a:lstStyle/>
          <a:p>
            <a:r>
              <a:rPr lang="en-US" dirty="0"/>
              <a:t>Motion Recurrence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F8A2959-F06F-2C1E-4666-E2B6C658FD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0293" y="1403745"/>
            <a:ext cx="3003609" cy="3134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76FDAB2-87AF-0020-9A5C-448C54588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4018" y="1407091"/>
            <a:ext cx="2839454" cy="3130854"/>
          </a:xfrm>
          <a:prstGeom prst="rect">
            <a:avLst/>
          </a:prstGeom>
        </p:spPr>
      </p:pic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2A3C891E-A27A-7095-A388-B1BFB3A244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5070" y="1995610"/>
            <a:ext cx="1776711" cy="895029"/>
          </a:xfrm>
        </p:spPr>
        <p:txBody>
          <a:bodyPr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Represented, segmented, and analyzed patterns or recurrence on motion data during musical performances</a:t>
            </a:r>
            <a:r>
              <a:rPr lang="en-US" baseline="30000" dirty="0">
                <a:solidFill>
                  <a:schemeClr val="bg1"/>
                </a:solidFill>
              </a:rPr>
              <a:t>6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087224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5CCFB-6E86-B413-55CC-A56881F947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Intonation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32ED71-BAF9-5A7F-2240-70EA625ECF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0000" y="1724237"/>
            <a:ext cx="4439141" cy="2599800"/>
          </a:xfrm>
        </p:spPr>
        <p:txBody>
          <a:bodyPr anchor="t"/>
          <a:lstStyle/>
          <a:p>
            <a:r>
              <a:rPr lang="en-CA" dirty="0"/>
              <a:t>Defined as “accuracy of pitch in playing or singing” or “the act of singing or playing in tune”</a:t>
            </a:r>
            <a:r>
              <a:rPr lang="en-CA" baseline="30000" dirty="0"/>
              <a:t>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2560940"/>
      </p:ext>
    </p:extLst>
  </p:cSld>
  <p:clrMapOvr>
    <a:masterClrMapping/>
  </p:clrMapOvr>
</p:sld>
</file>

<file path=ppt/theme/theme1.xml><?xml version="1.0" encoding="utf-8"?>
<a:theme xmlns:a="http://schemas.openxmlformats.org/drawingml/2006/main" name="Partup Presentation by Slidesgo">
  <a:themeElements>
    <a:clrScheme name="Simple Light">
      <a:dk1>
        <a:srgbClr val="20C8C8"/>
      </a:dk1>
      <a:lt1>
        <a:srgbClr val="FFFFFF"/>
      </a:lt1>
      <a:dk2>
        <a:srgbClr val="20C8C8"/>
      </a:dk2>
      <a:lt2>
        <a:srgbClr val="FFFFFF"/>
      </a:lt2>
      <a:accent1>
        <a:srgbClr val="03BFEF"/>
      </a:accent1>
      <a:accent2>
        <a:srgbClr val="25347F"/>
      </a:accent2>
      <a:accent3>
        <a:srgbClr val="A34BD0"/>
      </a:accent3>
      <a:accent4>
        <a:srgbClr val="D827AD"/>
      </a:accent4>
      <a:accent5>
        <a:srgbClr val="FFFFFF"/>
      </a:accent5>
      <a:accent6>
        <a:srgbClr val="20C8C8"/>
      </a:accent6>
      <a:hlink>
        <a:srgbClr val="20C8C8"/>
      </a:hlink>
      <a:folHlink>
        <a:srgbClr val="0097A7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7456</TotalTime>
  <Words>1141</Words>
  <Application>Microsoft Macintosh PowerPoint</Application>
  <PresentationFormat>On-screen Show (16:9)</PresentationFormat>
  <Paragraphs>144</Paragraphs>
  <Slides>25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Arial</vt:lpstr>
      <vt:lpstr>Calibri</vt:lpstr>
      <vt:lpstr>Lexend Deca</vt:lpstr>
      <vt:lpstr>Assistant</vt:lpstr>
      <vt:lpstr>Partup Presentation by Slidesgo</vt:lpstr>
      <vt:lpstr>Effects of Gesture on Intonation in Clarinet Recordings  MUMT620 Assignment 2</vt:lpstr>
      <vt:lpstr>Overview</vt:lpstr>
      <vt:lpstr>Introduction</vt:lpstr>
      <vt:lpstr>Purpose</vt:lpstr>
      <vt:lpstr>Ancillary Gestures in Music Performance</vt:lpstr>
      <vt:lpstr>Ancillary Gestures in Music Performance</vt:lpstr>
      <vt:lpstr>Motion Types</vt:lpstr>
      <vt:lpstr>Motion Recurrence</vt:lpstr>
      <vt:lpstr>Intonation</vt:lpstr>
      <vt:lpstr>Intonation</vt:lpstr>
      <vt:lpstr>Methods</vt:lpstr>
      <vt:lpstr>Dataset</vt:lpstr>
      <vt:lpstr>Fundamental Frequency Estimation</vt:lpstr>
      <vt:lpstr>Methods</vt:lpstr>
      <vt:lpstr>Pitch Tuning</vt:lpstr>
      <vt:lpstr>Visualization</vt:lpstr>
      <vt:lpstr>Results</vt:lpstr>
      <vt:lpstr>PowerPoint Presentation</vt:lpstr>
      <vt:lpstr>PowerPoint Presentation</vt:lpstr>
      <vt:lpstr>PowerPoint Presentation</vt:lpstr>
      <vt:lpstr>Pitch Tuning Deviation</vt:lpstr>
      <vt:lpstr>PowerPoint Presentation</vt:lpstr>
      <vt:lpstr>Limitations / Future Work</vt:lpstr>
      <vt:lpstr>Conclusions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Effects of Gesture on Intonation in Clarinet Recordings  MUMT620 Assignment 2</dc:title>
  <cp:lastModifiedBy>Lucas March</cp:lastModifiedBy>
  <cp:revision>7</cp:revision>
  <dcterms:modified xsi:type="dcterms:W3CDTF">2023-11-08T14:01:00Z</dcterms:modified>
</cp:coreProperties>
</file>